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74" r:id="rId5"/>
    <p:sldId id="263" r:id="rId6"/>
    <p:sldId id="266" r:id="rId7"/>
    <p:sldId id="310" r:id="rId8"/>
    <p:sldId id="309" r:id="rId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9E7A7"/>
    <a:srgbClr val="3399FF"/>
    <a:srgbClr val="66CCFF"/>
    <a:srgbClr val="0066FF"/>
    <a:srgbClr val="FFCCCC"/>
    <a:srgbClr val="99FF99"/>
    <a:srgbClr val="FFFFCC"/>
    <a:srgbClr val="996633"/>
    <a:srgbClr val="F2D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1DEC5-059E-477C-8BF2-705C2D32AE89}" v="2" dt="2023-04-24T00:25:32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7" autoAdjust="0"/>
    <p:restoredTop sz="93176" autoAdjust="0"/>
  </p:normalViewPr>
  <p:slideViewPr>
    <p:cSldViewPr snapToGrid="0">
      <p:cViewPr varScale="1">
        <p:scale>
          <a:sx n="102" d="100"/>
          <a:sy n="102" d="100"/>
        </p:scale>
        <p:origin x="22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根 克則" userId="uKlwvN1hO7753M2OTf9mWjFySdFr+cF8ag5vR4ac1eo=" providerId="None" clId="Web-{5F71DEC5-059E-477C-8BF2-705C2D32AE89}"/>
    <pc:docChg chg="modSld">
      <pc:chgData name="山根 克則" userId="uKlwvN1hO7753M2OTf9mWjFySdFr+cF8ag5vR4ac1eo=" providerId="None" clId="Web-{5F71DEC5-059E-477C-8BF2-705C2D32AE89}" dt="2023-04-24T00:25:32.208" v="1" actId="1076"/>
      <pc:docMkLst>
        <pc:docMk/>
      </pc:docMkLst>
      <pc:sldChg chg="modSp">
        <pc:chgData name="山根 克則" userId="uKlwvN1hO7753M2OTf9mWjFySdFr+cF8ag5vR4ac1eo=" providerId="None" clId="Web-{5F71DEC5-059E-477C-8BF2-705C2D32AE89}" dt="2023-04-24T00:25:32.208" v="1" actId="1076"/>
        <pc:sldMkLst>
          <pc:docMk/>
          <pc:sldMk cId="2131290265" sldId="274"/>
        </pc:sldMkLst>
        <pc:spChg chg="mod">
          <ac:chgData name="山根 克則" userId="uKlwvN1hO7753M2OTf9mWjFySdFr+cF8ag5vR4ac1eo=" providerId="None" clId="Web-{5F71DEC5-059E-477C-8BF2-705C2D32AE89}" dt="2023-04-24T00:25:32.208" v="1" actId="1076"/>
          <ac:spMkLst>
            <pc:docMk/>
            <pc:sldMk cId="2131290265" sldId="274"/>
            <ac:spMk id="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C68BA4F-6826-4EE4-87E8-A60E418D4D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添付資料</a:t>
            </a:r>
            <a:r>
              <a:rPr kumimoji="1" lang="en-US" altLang="ja-JP"/>
              <a:t>5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DC7033-1843-44D9-AC2D-4DA216E929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39B6-426D-4BDF-9D5E-370EFD82838B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8956E4-90A3-47E2-BBF9-C0B7D16D95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AAED86-7478-4113-B9D5-3E4188E8B4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27F11-BDF1-41A0-8A45-9AD443048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2142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添付資料</a:t>
            </a:r>
            <a:r>
              <a:rPr lang="en-US" altLang="ja-JP"/>
              <a:t>5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BC313EC-4923-4984-ABB8-37EF5FA3A237}" type="datetimeFigureOut">
              <a:rPr lang="ja-JP" altLang="en-US"/>
              <a:pPr>
                <a:defRPr/>
              </a:pPr>
              <a:t>2023/7/20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09F237-A73E-490A-A7E8-435C545FCC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9008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1" y="4686538"/>
            <a:ext cx="4938722" cy="444228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>
                <a:latin typeface="Arial" charset="0"/>
              </a:rPr>
              <a:t>広報資料としても使用</a:t>
            </a:r>
            <a:endParaRPr lang="ja-JP" altLang="ja-JP" dirty="0">
              <a:latin typeface="Arial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59C6385-5F32-4D2C-8D31-9514AF4D353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添付資料</a:t>
            </a:r>
            <a:r>
              <a:rPr lang="en-US" altLang="ja-JP"/>
              <a:t>5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964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1" y="4686538"/>
            <a:ext cx="4938722" cy="444228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+mn-ea"/>
                <a:ea typeface="+mn-ea"/>
              </a:rPr>
              <a:t>・行が足らなければ追加して記載。（複数ページ可）</a:t>
            </a:r>
            <a:endParaRPr kumimoji="1" lang="ja-JP" altLang="en-US" sz="120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dirty="0">
                <a:latin typeface="Arial" charset="0"/>
              </a:rPr>
              <a:t>・報告時は、「事業開始前の状況」→「達成状況」に変える</a:t>
            </a:r>
            <a:endParaRPr lang="ja-JP" altLang="ja-JP" dirty="0">
              <a:latin typeface="Arial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043FEDF-3A6C-4D1E-8658-45146C0B058C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添付資料</a:t>
            </a:r>
            <a:r>
              <a:rPr lang="en-US" altLang="ja-JP"/>
              <a:t>5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033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1" y="4686538"/>
            <a:ext cx="4938722" cy="444228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ja-JP" altLang="en-US" dirty="0">
                <a:solidFill>
                  <a:srgbClr val="0000FF"/>
                </a:solidFill>
              </a:rPr>
              <a:t>実施スケジュール</a:t>
            </a:r>
            <a:r>
              <a:rPr kumimoji="1" lang="ja-JP" altLang="en-US" dirty="0">
                <a:solidFill>
                  <a:srgbClr val="FF0000"/>
                </a:solidFill>
              </a:rPr>
              <a:t>を記載</a:t>
            </a:r>
            <a:endParaRPr lang="ja-JP" altLang="ja-JP" dirty="0">
              <a:latin typeface="Arial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912FE1-177B-48A2-94F7-E4BFBE5416E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添付資料</a:t>
            </a:r>
            <a:r>
              <a:rPr lang="en-US" altLang="ja-JP"/>
              <a:t>5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3995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1" y="4686538"/>
            <a:ext cx="4938722" cy="444228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ja-JP" altLang="en-US" dirty="0">
                <a:solidFill>
                  <a:srgbClr val="0000FF"/>
                </a:solidFill>
              </a:rPr>
              <a:t>実施スケジュール</a:t>
            </a:r>
            <a:r>
              <a:rPr kumimoji="1" lang="ja-JP" altLang="en-US" dirty="0">
                <a:solidFill>
                  <a:srgbClr val="FF0000"/>
                </a:solidFill>
              </a:rPr>
              <a:t>を記載</a:t>
            </a:r>
            <a:endParaRPr lang="ja-JP" altLang="ja-JP" dirty="0">
              <a:latin typeface="Arial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912FE1-177B-48A2-94F7-E4BFBE5416E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添付資料</a:t>
            </a:r>
            <a:r>
              <a:rPr lang="en-US" altLang="ja-JP"/>
              <a:t>5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674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4872">
              <a:defRPr/>
            </a:pPr>
            <a:fld id="{1CF3A0A7-D434-4A20-8A22-65625D627D52}" type="slidenum">
              <a:rPr lang="en-US" altLang="ja-JP">
                <a:solidFill>
                  <a:srgbClr val="000000"/>
                </a:solidFill>
              </a:rPr>
              <a:pPr defTabSz="904872">
                <a:defRPr/>
              </a:pPr>
              <a:t>5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1" y="4686538"/>
            <a:ext cx="4938722" cy="444228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9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BD8C-C03F-4C26-9DB8-35F76319DF5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631F-3E3F-4928-ACAB-83FD76136A7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0C145-9D51-4708-A91A-EA74BE206D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AC26A-44AD-44DF-BC0D-5F4ECD8F072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1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2E57-7291-4FC8-A3F8-ACB17A174F5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7E59-04B1-490E-8B8F-41B7C2B9D238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8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3BD39-2DDE-4A50-B465-185E2ED7D1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8AE8-1D8E-41FE-B79F-EA094A4EA6B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9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124A8-02AB-423F-BC78-A05FC4ED09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76E5-414F-402D-B261-BAC8D1B2A90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2C10-710F-47C0-B986-1586802B776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23A9-27D9-45D9-B225-F58C6D9E654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9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E2CC-F7B6-4C75-B12B-374777DAF8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4E54-EDCF-45FF-A5AD-EB46F41612F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8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C1DB-EDA4-43A8-BE72-9C7644F589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6B77-A983-4F21-915D-35820B19E3A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3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C5E4-98DB-4837-8814-86F8A887A6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EEE7-7F2B-4B32-8383-33E61508F53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7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B13F-2ED1-4BD2-84DC-4DDCEDCC22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4E170-89E9-41BD-84B8-2DF86E72CE1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9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981D-891A-482C-BBD4-BD9B23879C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BD268-F341-4647-9B8B-E2D98CDB5C4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5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EEC9F8-FDB8-4045-A580-2039C643F94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2023/7/20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C2B218-3B0B-475D-BEF2-B6746B71456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2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streetmap.org/" TargetMode="External"/><Relationship Id="rId3" Type="http://schemas.openxmlformats.org/officeDocument/2006/relationships/hyperlink" Target="https://www.openstreetmap.org/copyright" TargetMode="External"/><Relationship Id="rId7" Type="http://schemas.openxmlformats.org/officeDocument/2006/relationships/hyperlink" Target="https://creativecommons.org/licenses/by-sa/2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datacommons.org/licenses/odbl/1-0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opendatacommons.org/licenses/odbl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iki.osmfoundation.org/" TargetMode="External"/><Relationship Id="rId9" Type="http://schemas.openxmlformats.org/officeDocument/2006/relationships/hyperlink" Target="https://openstreetmap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8" name="Rectangle 9"/>
          <p:cNvSpPr>
            <a:spLocks noChangeArrowheads="1"/>
          </p:cNvSpPr>
          <p:nvPr/>
        </p:nvSpPr>
        <p:spPr bwMode="auto">
          <a:xfrm>
            <a:off x="76200" y="1119253"/>
            <a:ext cx="8961438" cy="310183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801" y="4491517"/>
            <a:ext cx="3910324" cy="217873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180000" tIns="108000" rIns="180000"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ja-JP" sz="1200" dirty="0">
              <a:solidFill>
                <a:prstClr val="black"/>
              </a:solidFill>
              <a:cs typeface="Arial" charset="0"/>
              <a:sym typeface="Wingdings" pitchFamily="2" charset="2"/>
            </a:endParaRPr>
          </a:p>
          <a:p>
            <a:pPr>
              <a:spcAft>
                <a:spcPts val="600"/>
              </a:spcAft>
            </a:pPr>
            <a:endParaRPr lang="en-US" altLang="ja-JP" sz="1200" dirty="0">
              <a:solidFill>
                <a:prstClr val="black"/>
              </a:solidFill>
              <a:cs typeface="Arial" charset="0"/>
              <a:sym typeface="Wingdings" pitchFamily="2" charset="2"/>
            </a:endParaRPr>
          </a:p>
          <a:p>
            <a:r>
              <a:rPr lang="en-US" altLang="ja-JP" sz="120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  </a:t>
            </a:r>
          </a:p>
          <a:p>
            <a:r>
              <a:rPr lang="en-US" altLang="ja-JP" sz="1200" dirty="0">
                <a:solidFill>
                  <a:prstClr val="black"/>
                </a:solidFill>
                <a:cs typeface="Arial" charset="0"/>
                <a:sym typeface="Wingdings" pitchFamily="2" charset="2"/>
              </a:rPr>
              <a:t>  </a:t>
            </a:r>
            <a:endParaRPr lang="en-US" altLang="ja-JP" sz="1200" u="sng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363" name="Rectangle 9"/>
          <p:cNvSpPr>
            <a:spLocks noChangeArrowheads="1"/>
          </p:cNvSpPr>
          <p:nvPr/>
        </p:nvSpPr>
        <p:spPr bwMode="auto">
          <a:xfrm>
            <a:off x="4139952" y="4491517"/>
            <a:ext cx="4897686" cy="217873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0" y="333375"/>
            <a:ext cx="9144000" cy="646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0" algn="l"/>
              </a:tabLst>
              <a:defRPr/>
            </a:pPr>
            <a:r>
              <a:rPr lang="ja-JP" altLang="en-US" sz="1200" b="1" dirty="0">
                <a:cs typeface="Arial" charset="0"/>
              </a:rPr>
              <a:t>事業名：</a:t>
            </a:r>
            <a:endParaRPr lang="en-US" altLang="ja-JP" sz="1200" b="1" dirty="0">
              <a:cs typeface="Arial" charset="0"/>
            </a:endParaRPr>
          </a:p>
          <a:p>
            <a:pPr>
              <a:tabLst>
                <a:tab pos="0" algn="l"/>
              </a:tabLst>
              <a:defRPr/>
            </a:pPr>
            <a:r>
              <a:rPr lang="en-US" altLang="ja-JP" sz="1200" b="1" dirty="0">
                <a:cs typeface="Arial" charset="0"/>
              </a:rPr>
              <a:t>	</a:t>
            </a:r>
            <a:r>
              <a:rPr lang="ja-JP" altLang="en-US" sz="1200" b="1" dirty="0">
                <a:cs typeface="Arial" charset="0"/>
              </a:rPr>
              <a:t>　　　</a:t>
            </a:r>
            <a:r>
              <a:rPr lang="ja-JP" altLang="en-US" sz="1200" dirty="0">
                <a:cs typeface="Arial" charset="0"/>
              </a:rPr>
              <a:t>プロジェクト実施者</a:t>
            </a:r>
            <a:r>
              <a:rPr lang="ja-JP" altLang="en-US" sz="1200" dirty="0">
                <a:cs typeface="Arial" charset="0"/>
                <a:sym typeface="Wingdings" pitchFamily="2" charset="2"/>
              </a:rPr>
              <a:t>：代表事業者名　　　　　　、共同実施者名</a:t>
            </a:r>
            <a:r>
              <a:rPr lang="ja-JP" altLang="en-US" sz="1200" dirty="0">
                <a:cs typeface="Arial" charset="0"/>
              </a:rPr>
              <a:t>（●●●側）</a:t>
            </a:r>
          </a:p>
          <a:p>
            <a:pPr>
              <a:tabLst>
                <a:tab pos="0" algn="l"/>
              </a:tabLst>
              <a:defRPr/>
            </a:pPr>
            <a:r>
              <a:rPr lang="en-US" altLang="ja-JP" sz="1600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ja-JP" altLang="en-US" sz="1600" b="1" dirty="0">
                <a:solidFill>
                  <a:prstClr val="black"/>
                </a:solidFill>
                <a:cs typeface="Arial" charset="0"/>
              </a:rPr>
              <a:t>　</a:t>
            </a:r>
            <a:r>
              <a:rPr lang="en-US" altLang="ja-JP" sz="1400" dirty="0">
                <a:solidFill>
                  <a:prstClr val="black"/>
                </a:solidFill>
                <a:cs typeface="Arial" charset="0"/>
              </a:rPr>
              <a:t>		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358775" algn="l"/>
              </a:tabLst>
              <a:defRPr/>
            </a:pP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水素等新技術導入事業　　</a:t>
            </a:r>
            <a:r>
              <a:rPr lang="en-US" altLang="ja-JP" sz="1600" dirty="0">
                <a:solidFill>
                  <a:prstClr val="white"/>
                </a:solidFill>
                <a:cs typeface="Arial" charset="0"/>
              </a:rPr>
              <a:t>	</a:t>
            </a: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　　　　　　　　　　　　　　　　　　　　対象国：○○ ○○</a:t>
            </a:r>
            <a:endParaRPr lang="en-US" altLang="ja-JP" sz="1600" i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3196" y="6032776"/>
            <a:ext cx="398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○○ ○○ ○○ ○○ ○○ ○○ ○○ ○○ ○○ ○○ ○○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 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○○ ○○ ○○ ○○ ○○ ○○ ○○ ○○ ○○ ○○ ○。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3374" y="1605067"/>
            <a:ext cx="504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　</a:t>
            </a:r>
            <a:r>
              <a:rPr lang="en-US" altLang="ja-JP" sz="1400" dirty="0"/>
              <a:t>----</a:t>
            </a:r>
            <a:r>
              <a:rPr lang="ja-JP" altLang="en-US" sz="1400" dirty="0"/>
              <a:t>プロジェクト説明文</a:t>
            </a:r>
            <a:r>
              <a:rPr lang="en-US" altLang="ja-JP" sz="1400" dirty="0"/>
              <a:t>-----</a:t>
            </a:r>
          </a:p>
          <a:p>
            <a:endParaRPr lang="en-US" altLang="ja-JP" sz="1400" dirty="0"/>
          </a:p>
        </p:txBody>
      </p:sp>
      <p:sp>
        <p:nvSpPr>
          <p:cNvPr id="28" name="AutoShape 54"/>
          <p:cNvSpPr>
            <a:spLocks noChangeArrowheads="1"/>
          </p:cNvSpPr>
          <p:nvPr/>
        </p:nvSpPr>
        <p:spPr bwMode="auto">
          <a:xfrm>
            <a:off x="76200" y="4280315"/>
            <a:ext cx="2675871" cy="311624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対象とする国・地域の概要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9714" y="5804349"/>
            <a:ext cx="30247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地図データ</a:t>
            </a:r>
            <a:r>
              <a:rPr kumimoji="1" lang="en-US" altLang="ja-JP" sz="1050" dirty="0"/>
              <a:t>©OpenStreetMap</a:t>
            </a:r>
            <a:endParaRPr kumimoji="1" lang="ja-JP" altLang="en-US" sz="1050" dirty="0"/>
          </a:p>
        </p:txBody>
      </p:sp>
      <p:sp>
        <p:nvSpPr>
          <p:cNvPr id="8" name="正方形/長方形 7"/>
          <p:cNvSpPr/>
          <p:nvPr/>
        </p:nvSpPr>
        <p:spPr>
          <a:xfrm>
            <a:off x="5572897" y="1717589"/>
            <a:ext cx="3230800" cy="2360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プロジェクト概要図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100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</a:rPr>
              <a:t>導入する設備等の写真又はイラストがあれば入れてください。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9" name="正方形/長方形 198"/>
          <p:cNvSpPr/>
          <p:nvPr/>
        </p:nvSpPr>
        <p:spPr>
          <a:xfrm>
            <a:off x="268494" y="4700508"/>
            <a:ext cx="3548558" cy="1128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地図</a:t>
            </a:r>
          </a:p>
        </p:txBody>
      </p:sp>
      <p:cxnSp>
        <p:nvCxnSpPr>
          <p:cNvPr id="217" name="直線コネクタ 216"/>
          <p:cNvCxnSpPr/>
          <p:nvPr/>
        </p:nvCxnSpPr>
        <p:spPr>
          <a:xfrm flipV="1">
            <a:off x="416119" y="6355941"/>
            <a:ext cx="3253307" cy="31729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54"/>
          <p:cNvSpPr>
            <a:spLocks noChangeArrowheads="1"/>
          </p:cNvSpPr>
          <p:nvPr/>
        </p:nvSpPr>
        <p:spPr bwMode="auto">
          <a:xfrm>
            <a:off x="47625" y="979488"/>
            <a:ext cx="3162689" cy="273319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2147" tIns="61074" rIns="122147" bIns="61074" anchor="ctr"/>
          <a:lstStyle/>
          <a:p>
            <a:pPr defTabSz="1222375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実証事業の概要</a:t>
            </a:r>
          </a:p>
        </p:txBody>
      </p:sp>
      <p:sp>
        <p:nvSpPr>
          <p:cNvPr id="25" name="AutoShape 54"/>
          <p:cNvSpPr>
            <a:spLocks noChangeArrowheads="1"/>
          </p:cNvSpPr>
          <p:nvPr/>
        </p:nvSpPr>
        <p:spPr bwMode="auto">
          <a:xfrm>
            <a:off x="4156075" y="4305300"/>
            <a:ext cx="4648200" cy="290513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Century" panose="02040604050505020304" pitchFamily="18" charset="0"/>
                <a:ea typeface="ＭＳ Ｐゴシック" charset="-128"/>
              </a:rPr>
              <a:t>事業実施体制（国際コンソーシアム等）</a:t>
            </a:r>
            <a:endParaRPr lang="ja-JP" altLang="en-US" sz="1600" b="1" dirty="0">
              <a:solidFill>
                <a:schemeClr val="bg1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F9EC2F7-8699-8BE5-6DAB-95FCE1195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897" y="4835958"/>
            <a:ext cx="2675877" cy="172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9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8" name="Rectangle 9"/>
          <p:cNvSpPr>
            <a:spLocks noChangeArrowheads="1"/>
          </p:cNvSpPr>
          <p:nvPr/>
        </p:nvSpPr>
        <p:spPr bwMode="auto">
          <a:xfrm>
            <a:off x="76200" y="613355"/>
            <a:ext cx="8961438" cy="6156899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358775" algn="l"/>
              </a:tabLst>
              <a:defRPr/>
            </a:pP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水素等新技術導入事業　　　</a:t>
            </a:r>
            <a:r>
              <a:rPr lang="en-US" altLang="ja-JP" sz="1600" dirty="0">
                <a:solidFill>
                  <a:prstClr val="white"/>
                </a:solidFill>
                <a:cs typeface="Arial" charset="0"/>
              </a:rPr>
              <a:t>	</a:t>
            </a: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　　　　　　　　　　　　　　　　　　　　</a:t>
            </a:r>
            <a:endParaRPr lang="en-US" altLang="ja-JP" sz="1600" i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0" name="AutoShape 54"/>
          <p:cNvSpPr>
            <a:spLocks noChangeArrowheads="1"/>
          </p:cNvSpPr>
          <p:nvPr/>
        </p:nvSpPr>
        <p:spPr bwMode="auto">
          <a:xfrm>
            <a:off x="138512" y="397947"/>
            <a:ext cx="3029561" cy="360000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2147" tIns="61074" rIns="122147" bIns="61074" anchor="ctr"/>
          <a:lstStyle/>
          <a:p>
            <a:pPr defTabSz="1222375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実証事業の項目別目標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2468563" y="723036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2468563" y="723036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3081"/>
              </p:ext>
            </p:extLst>
          </p:nvPr>
        </p:nvGraphicFramePr>
        <p:xfrm>
          <a:off x="401638" y="822326"/>
          <a:ext cx="8198076" cy="5785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397590" imgH="5912012" progId="Excel.Sheet.12">
                  <p:embed/>
                </p:oleObj>
              </mc:Choice>
              <mc:Fallback>
                <p:oleObj name="Worksheet" r:id="rId3" imgW="7397590" imgH="5912012" progId="Excel.Sheet.12">
                  <p:embed/>
                  <p:pic>
                    <p:nvPicPr>
                      <p:cNvPr id="47" name="オブジェクト 4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638" y="822326"/>
                        <a:ext cx="8198076" cy="5785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65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8" name="Rectangle 9"/>
          <p:cNvSpPr>
            <a:spLocks noChangeArrowheads="1"/>
          </p:cNvSpPr>
          <p:nvPr/>
        </p:nvSpPr>
        <p:spPr bwMode="auto">
          <a:xfrm>
            <a:off x="76200" y="563539"/>
            <a:ext cx="8961438" cy="621595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358775" algn="l"/>
              </a:tabLst>
              <a:defRPr/>
            </a:pP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水素等新技術導入事業　　</a:t>
            </a:r>
            <a:r>
              <a:rPr lang="en-US" altLang="ja-JP" sz="1600" dirty="0">
                <a:solidFill>
                  <a:prstClr val="white"/>
                </a:solidFill>
                <a:cs typeface="Arial" charset="0"/>
              </a:rPr>
              <a:t>	</a:t>
            </a: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　　　　　　　　　　　　　　　　　　　　</a:t>
            </a:r>
            <a:endParaRPr lang="en-US" altLang="ja-JP" sz="1600" i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0" name="AutoShape 54"/>
          <p:cNvSpPr>
            <a:spLocks noChangeArrowheads="1"/>
          </p:cNvSpPr>
          <p:nvPr/>
        </p:nvSpPr>
        <p:spPr bwMode="auto">
          <a:xfrm>
            <a:off x="125449" y="412596"/>
            <a:ext cx="7689372" cy="360000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2147" tIns="61074" rIns="122147" bIns="61074" anchor="ctr"/>
          <a:lstStyle/>
          <a:p>
            <a:pPr defTabSz="1222375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排出削減の仕組み、実証期間中の想定排出削減量、事業実現時の想定削減量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2468563" y="72304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2468563" y="72304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846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8" name="Rectangle 9"/>
          <p:cNvSpPr>
            <a:spLocks noChangeArrowheads="1"/>
          </p:cNvSpPr>
          <p:nvPr/>
        </p:nvSpPr>
        <p:spPr bwMode="auto">
          <a:xfrm>
            <a:off x="76200" y="563539"/>
            <a:ext cx="8961438" cy="621595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tabLst>
                <a:tab pos="358775" algn="l"/>
              </a:tabLst>
              <a:defRPr/>
            </a:pP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水素等新技術導入事業　　</a:t>
            </a:r>
            <a:r>
              <a:rPr lang="en-US" altLang="ja-JP" sz="1600" dirty="0">
                <a:solidFill>
                  <a:prstClr val="white"/>
                </a:solidFill>
                <a:cs typeface="Arial" charset="0"/>
              </a:rPr>
              <a:t>	</a:t>
            </a:r>
            <a:r>
              <a:rPr lang="ja-JP" altLang="en-US" sz="1600" dirty="0">
                <a:solidFill>
                  <a:prstClr val="white"/>
                </a:solidFill>
                <a:cs typeface="Arial" charset="0"/>
              </a:rPr>
              <a:t>　　　　　　　　　　　　　　　　　　　　</a:t>
            </a:r>
            <a:endParaRPr lang="en-US" altLang="ja-JP" sz="1600" i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0" name="AutoShape 54"/>
          <p:cNvSpPr>
            <a:spLocks noChangeArrowheads="1"/>
          </p:cNvSpPr>
          <p:nvPr/>
        </p:nvSpPr>
        <p:spPr bwMode="auto">
          <a:xfrm>
            <a:off x="125449" y="412596"/>
            <a:ext cx="3282769" cy="360000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2147" tIns="61074" rIns="122147" bIns="61074" anchor="ctr"/>
          <a:lstStyle/>
          <a:p>
            <a:pPr defTabSz="1222375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実施スケジュール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2468563" y="72304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2468563" y="72304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20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10C733CF-0D9A-95DB-DB5E-3BA4B2A02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72" y="3714257"/>
            <a:ext cx="4970524" cy="22313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altLang="ja-JP" sz="14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79512" y="404664"/>
            <a:ext cx="8784976" cy="241107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b="1"/>
          </a:p>
          <a:p>
            <a:r>
              <a:rPr lang="ja-JP" altLang="en-US" sz="1200" b="1"/>
              <a:t>著作権とライセンス： </a:t>
            </a:r>
            <a:r>
              <a:rPr lang="en-US" altLang="ja-JP" sz="1200" b="1">
                <a:hlinkClick r:id="rId3"/>
              </a:rPr>
              <a:t>https://www.openstreetmap.org/copyright</a:t>
            </a:r>
            <a:endParaRPr lang="en-US" altLang="ja-JP" sz="1200" b="1"/>
          </a:p>
          <a:p>
            <a:r>
              <a:rPr lang="en-US" altLang="ja-JP" sz="1200" b="1"/>
              <a:t>OpenStreetMap® </a:t>
            </a:r>
            <a:r>
              <a:rPr lang="ja-JP" altLang="en-US" sz="1200" b="1"/>
              <a:t>は</a:t>
            </a:r>
            <a:r>
              <a:rPr lang="en-US" altLang="ja-JP" sz="1200" b="1">
                <a:hlinkClick r:id="rId4"/>
              </a:rPr>
              <a:t>OpenStreetMap</a:t>
            </a:r>
            <a:r>
              <a:rPr lang="ja-JP" altLang="en-US" sz="1200" b="1">
                <a:hlinkClick r:id="rId4"/>
              </a:rPr>
              <a:t>財団 </a:t>
            </a:r>
            <a:r>
              <a:rPr lang="en-US" altLang="ja-JP" sz="1200" b="1"/>
              <a:t>(OSMF)</a:t>
            </a:r>
            <a:r>
              <a:rPr lang="ja-JP" altLang="en-US" sz="1200" b="1"/>
              <a:t>が</a:t>
            </a:r>
            <a:r>
              <a:rPr lang="en-US" altLang="ja-JP" sz="1200" b="1">
                <a:hlinkClick r:id="rId5"/>
              </a:rPr>
              <a:t>Open Data Commons Open Database License</a:t>
            </a:r>
            <a:r>
              <a:rPr lang="en-US" altLang="ja-JP" sz="1200" b="1"/>
              <a:t> (ODbL) </a:t>
            </a:r>
            <a:r>
              <a:rPr lang="ja-JP" altLang="en-US" sz="1200" b="1"/>
              <a:t>の下にライセンスするオープンデータです。</a:t>
            </a:r>
            <a:r>
              <a:rPr lang="en-US" altLang="ja-JP" sz="1200" b="1"/>
              <a:t>OpenStreetMap</a:t>
            </a:r>
            <a:r>
              <a:rPr lang="ja-JP" altLang="en-US" sz="1200" b="1"/>
              <a:t>とその協力者をクレジットすれば、データを自由にコピー、配布、送信、利用することができます。変更したり翻案したりしたデータは同じライセンスに従う場合のみ、提供することができます。</a:t>
            </a:r>
          </a:p>
          <a:p>
            <a:r>
              <a:rPr lang="ja-JP" altLang="en-US" sz="1200" b="1"/>
              <a:t>あなたの権利と責任は、</a:t>
            </a:r>
            <a:r>
              <a:rPr lang="ja-JP" altLang="en-US" sz="1200" b="1">
                <a:hlinkClick r:id="rId6"/>
              </a:rPr>
              <a:t>ライセンス契約</a:t>
            </a:r>
            <a:r>
              <a:rPr lang="ja-JP" altLang="en-US" sz="1200" b="1"/>
              <a:t>の全文で説明しています。</a:t>
            </a:r>
          </a:p>
          <a:p>
            <a:r>
              <a:rPr lang="ja-JP" altLang="en-US" sz="1200" b="1"/>
              <a:t>ドキュメントは、</a:t>
            </a:r>
            <a:r>
              <a:rPr lang="en-US" altLang="ja-JP" sz="1200" b="1">
                <a:hlinkClick r:id="rId7"/>
              </a:rPr>
              <a:t>Creative Commons Attribution-ShareAlike 2.0 </a:t>
            </a:r>
            <a:r>
              <a:rPr lang="ja-JP" altLang="en-US" sz="1200" b="1"/>
              <a:t>ライセンス </a:t>
            </a:r>
            <a:r>
              <a:rPr lang="en-US" altLang="ja-JP" sz="1200" b="1"/>
              <a:t>(CC BY-SA 2.0)</a:t>
            </a:r>
            <a:r>
              <a:rPr lang="ja-JP" altLang="en-US" sz="1200" b="1"/>
              <a:t>に基づいてライセンスされます</a:t>
            </a:r>
            <a:endParaRPr lang="en-US" altLang="ja-JP" sz="1200" b="1"/>
          </a:p>
          <a:p>
            <a:r>
              <a:rPr lang="ja-JP" altLang="en-US" sz="1200" b="1"/>
              <a:t>　◆</a:t>
            </a:r>
            <a:r>
              <a:rPr lang="en-US" altLang="ja-JP" sz="1200" b="1"/>
              <a:t>OpenStreetMap</a:t>
            </a:r>
          </a:p>
          <a:p>
            <a:r>
              <a:rPr lang="ja-JP" altLang="en-US" sz="1200" b="1"/>
              <a:t>　　　</a:t>
            </a:r>
            <a:r>
              <a:rPr lang="en-US" altLang="ja-JP" sz="1200" b="1">
                <a:hlinkClick r:id="rId8"/>
              </a:rPr>
              <a:t>https://www.openstreetmap.org/</a:t>
            </a:r>
            <a:endParaRPr lang="en-US" altLang="ja-JP" sz="1200" b="1"/>
          </a:p>
          <a:p>
            <a:r>
              <a:rPr lang="ja-JP" altLang="en-US" sz="1200" b="1"/>
              <a:t>　◆</a:t>
            </a:r>
            <a:r>
              <a:rPr lang="en-US" altLang="ja-JP" sz="1200" b="1"/>
              <a:t>OpenStreetMap</a:t>
            </a:r>
            <a:r>
              <a:rPr lang="ja-JP" altLang="en-US" sz="1200" b="1"/>
              <a:t>　</a:t>
            </a:r>
            <a:r>
              <a:rPr lang="en-US" altLang="ja-JP" sz="1200" b="1"/>
              <a:t>Japan</a:t>
            </a:r>
          </a:p>
          <a:p>
            <a:r>
              <a:rPr lang="ja-JP" altLang="en-US" sz="1200" b="1"/>
              <a:t>　　　</a:t>
            </a:r>
            <a:r>
              <a:rPr lang="en-US" altLang="ja-JP" sz="1200" b="1">
                <a:hlinkClick r:id="rId9"/>
              </a:rPr>
              <a:t>https://openstreetmap.jp/</a:t>
            </a:r>
            <a:endParaRPr lang="en-US" altLang="ja-JP" sz="1200" b="1"/>
          </a:p>
        </p:txBody>
      </p:sp>
      <p:sp>
        <p:nvSpPr>
          <p:cNvPr id="9" name="角丸四角形 8"/>
          <p:cNvSpPr/>
          <p:nvPr/>
        </p:nvSpPr>
        <p:spPr>
          <a:xfrm>
            <a:off x="179512" y="188640"/>
            <a:ext cx="36724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/>
              <a:t>OpenStreetMap</a:t>
            </a:r>
            <a:r>
              <a:rPr lang="ja-JP" altLang="en-US"/>
              <a:t>ご利用方法</a:t>
            </a:r>
            <a:endParaRPr kumimoji="1" lang="ja-JP" altLang="en-US" dirty="0"/>
          </a:p>
        </p:txBody>
      </p:sp>
      <p:sp>
        <p:nvSpPr>
          <p:cNvPr id="7" name="1 つの角を切り取った四角形 6"/>
          <p:cNvSpPr/>
          <p:nvPr/>
        </p:nvSpPr>
        <p:spPr>
          <a:xfrm>
            <a:off x="251517" y="2996952"/>
            <a:ext cx="1473635" cy="395443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作成例</a:t>
            </a:r>
            <a:endParaRPr kumimoji="1" lang="en-US" altLang="ja-JP" dirty="0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7850B629-DEF0-DFCC-A902-80909EEFAD95}"/>
              </a:ext>
            </a:extLst>
          </p:cNvPr>
          <p:cNvSpPr/>
          <p:nvPr/>
        </p:nvSpPr>
        <p:spPr>
          <a:xfrm>
            <a:off x="2313771" y="4330872"/>
            <a:ext cx="169997" cy="109106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DA01930-6FAF-26E1-6799-6B291FED4283}"/>
              </a:ext>
            </a:extLst>
          </p:cNvPr>
          <p:cNvSpPr txBox="1"/>
          <p:nvPr/>
        </p:nvSpPr>
        <p:spPr>
          <a:xfrm>
            <a:off x="4507113" y="4100758"/>
            <a:ext cx="981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solidFill>
                  <a:prstClr val="black"/>
                </a:solidFill>
              </a:rPr>
              <a:t>バンコク市北約</a:t>
            </a:r>
            <a:r>
              <a:rPr lang="en-US" altLang="ja-JP" sz="1400">
                <a:solidFill>
                  <a:prstClr val="black"/>
                </a:solidFill>
              </a:rPr>
              <a:t>80km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BFAAA89-0DD4-CEB7-116B-7BDBCAA4A1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6884" y="3933056"/>
            <a:ext cx="1579787" cy="1911212"/>
          </a:xfrm>
          <a:prstGeom prst="rect">
            <a:avLst/>
          </a:prstGeom>
        </p:spPr>
      </p:pic>
      <p:sp>
        <p:nvSpPr>
          <p:cNvPr id="30" name="矢印: 上 29">
            <a:extLst>
              <a:ext uri="{FF2B5EF4-FFF2-40B4-BE49-F238E27FC236}">
                <a16:creationId xmlns:a16="http://schemas.microsoft.com/office/drawing/2014/main" id="{B39356E8-80E8-F57F-DBE2-F62F46598C83}"/>
              </a:ext>
            </a:extLst>
          </p:cNvPr>
          <p:cNvSpPr/>
          <p:nvPr/>
        </p:nvSpPr>
        <p:spPr>
          <a:xfrm rot="19079904">
            <a:off x="4360847" y="5924262"/>
            <a:ext cx="422304" cy="529036"/>
          </a:xfrm>
          <a:prstGeom prst="upArrow">
            <a:avLst/>
          </a:prstGeom>
          <a:solidFill>
            <a:srgbClr val="FFCCCC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吹き出し 22">
            <a:extLst>
              <a:ext uri="{FF2B5EF4-FFF2-40B4-BE49-F238E27FC236}">
                <a16:creationId xmlns:a16="http://schemas.microsoft.com/office/drawing/2014/main" id="{05C39F9D-DBF1-B8F2-EB88-2FFC9ED5FC0D}"/>
              </a:ext>
            </a:extLst>
          </p:cNvPr>
          <p:cNvSpPr/>
          <p:nvPr/>
        </p:nvSpPr>
        <p:spPr>
          <a:xfrm>
            <a:off x="4860032" y="6078190"/>
            <a:ext cx="4104456" cy="717960"/>
          </a:xfrm>
          <a:prstGeom prst="wedgeRoundRectCallout">
            <a:avLst>
              <a:gd name="adj1" fmla="val 21036"/>
              <a:gd name="adj2" fmla="val -4349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/>
              <a:t>©OpenStreetMap contributors. Tiles courtesy of Andy Allan. </a:t>
            </a:r>
          </a:p>
          <a:p>
            <a:r>
              <a:rPr lang="ja-JP" altLang="en-US" sz="1200" dirty="0"/>
              <a:t>のクレジットを必ず記載してください。</a:t>
            </a:r>
            <a:br>
              <a:rPr lang="en-US" altLang="ja-JP" sz="1200" dirty="0"/>
            </a:br>
            <a:r>
              <a:rPr lang="ja-JP" altLang="en-US" sz="1200" dirty="0"/>
              <a:t>画面キャプチャに入らない場合には、画像に隣接する位置に、文言を記載いただくこともできます。</a:t>
            </a:r>
            <a:endParaRPr lang="en-US" altLang="ja-JP" sz="1200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AE94FBE5-635E-EC9E-DA85-029BE1C97E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55776" y="3917344"/>
            <a:ext cx="2016224" cy="1988221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5A07DB4-B075-2D92-7BC7-8AA26CB4D804}"/>
              </a:ext>
            </a:extLst>
          </p:cNvPr>
          <p:cNvSpPr/>
          <p:nvPr/>
        </p:nvSpPr>
        <p:spPr>
          <a:xfrm>
            <a:off x="2997922" y="5108476"/>
            <a:ext cx="997691" cy="1927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バンコク市</a:t>
            </a:r>
          </a:p>
        </p:txBody>
      </p:sp>
      <p:sp>
        <p:nvSpPr>
          <p:cNvPr id="42" name="矢印: 上 41">
            <a:extLst>
              <a:ext uri="{FF2B5EF4-FFF2-40B4-BE49-F238E27FC236}">
                <a16:creationId xmlns:a16="http://schemas.microsoft.com/office/drawing/2014/main" id="{C0435D5A-2598-9D52-B9CC-7F004DF8EDF6}"/>
              </a:ext>
            </a:extLst>
          </p:cNvPr>
          <p:cNvSpPr/>
          <p:nvPr/>
        </p:nvSpPr>
        <p:spPr>
          <a:xfrm rot="15309675">
            <a:off x="5106443" y="3526598"/>
            <a:ext cx="422304" cy="2500597"/>
          </a:xfrm>
          <a:prstGeom prst="upArrow">
            <a:avLst/>
          </a:prstGeom>
          <a:solidFill>
            <a:srgbClr val="FFCCCC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吹き出し 22">
            <a:extLst>
              <a:ext uri="{FF2B5EF4-FFF2-40B4-BE49-F238E27FC236}">
                <a16:creationId xmlns:a16="http://schemas.microsoft.com/office/drawing/2014/main" id="{B68AA4D2-0105-28DD-6734-5C4141EDEC1D}"/>
              </a:ext>
            </a:extLst>
          </p:cNvPr>
          <p:cNvSpPr/>
          <p:nvPr/>
        </p:nvSpPr>
        <p:spPr>
          <a:xfrm>
            <a:off x="5772649" y="3339420"/>
            <a:ext cx="2905779" cy="1529739"/>
          </a:xfrm>
          <a:prstGeom prst="wedgeRoundRectCallout">
            <a:avLst>
              <a:gd name="adj1" fmla="val 21036"/>
              <a:gd name="adj2" fmla="val -4349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/>
              <a:t>主要都市の中心部や空港から、実施サイトまでの方位と距離を記載ください。</a:t>
            </a:r>
            <a:endParaRPr lang="en-US" altLang="ja-JP" sz="1200"/>
          </a:p>
          <a:p>
            <a:endParaRPr lang="en-US" altLang="ja-JP" sz="1200"/>
          </a:p>
          <a:p>
            <a:r>
              <a:rPr lang="ja-JP" altLang="en-US" sz="1200"/>
              <a:t>必要に応じて都市名、空港名等を地図上に書き込み、主要都市または空港の場所が分かるようにしてください。</a:t>
            </a:r>
            <a:endParaRPr lang="en-US" altLang="ja-JP" sz="1200"/>
          </a:p>
        </p:txBody>
      </p:sp>
      <p:sp>
        <p:nvSpPr>
          <p:cNvPr id="2" name="AutoShape 54">
            <a:extLst>
              <a:ext uri="{FF2B5EF4-FFF2-40B4-BE49-F238E27FC236}">
                <a16:creationId xmlns:a16="http://schemas.microsoft.com/office/drawing/2014/main" id="{53467A14-8BE5-57BD-23C3-24D134CAC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051" y="3555129"/>
            <a:ext cx="2675871" cy="311624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635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accent3">
                <a:lumMod val="75000"/>
              </a:schemeClr>
            </a:outerShdw>
          </a:effectLst>
        </p:spPr>
        <p:txBody>
          <a:bodyPr wrap="none" lIns="122147" tIns="61074" rIns="122147" bIns="61074" anchor="ctr"/>
          <a:lstStyle/>
          <a:p>
            <a:pPr algn="ctr" defTabSz="1222375"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Arial" pitchFamily="34" charset="0"/>
                <a:ea typeface="ＭＳ Ｐゴシック"/>
                <a:cs typeface="Arial" pitchFamily="34" charset="0"/>
              </a:rPr>
              <a:t>対象とする国・地域の概要</a:t>
            </a:r>
          </a:p>
        </p:txBody>
      </p:sp>
    </p:spTree>
    <p:extLst>
      <p:ext uri="{BB962C8B-B14F-4D97-AF65-F5344CB8AC3E}">
        <p14:creationId xmlns:p14="http://schemas.microsoft.com/office/powerpoint/2010/main" val="27353476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BF03F8C4991D74D9D65A79723DD071A" ma:contentTypeVersion="15" ma:contentTypeDescription="新しいドキュメントを作成します。" ma:contentTypeScope="" ma:versionID="0f2221721f14647080f4265105b77f44">
  <xsd:schema xmlns:xsd="http://www.w3.org/2001/XMLSchema" xmlns:xs="http://www.w3.org/2001/XMLSchema" xmlns:p="http://schemas.microsoft.com/office/2006/metadata/properties" xmlns:ns2="0de5941f-0658-486a-bd95-c592dd158584" xmlns:ns3="93fe9b1e-5bcf-4a08-912e-4034eab1d859" targetNamespace="http://schemas.microsoft.com/office/2006/metadata/properties" ma:root="true" ma:fieldsID="cec06980569a068a098fa1ead18395f9" ns2:_="" ns3:_="">
    <xsd:import namespace="0de5941f-0658-486a-bd95-c592dd158584"/>
    <xsd:import namespace="93fe9b1e-5bcf-4a08-912e-4034eab1d8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e5941f-0658-486a-bd95-c592dd1585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最新の共有 (ユーザー別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最新の共有 (時間別)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e9b1e-5bcf-4a08-912e-4034eab1d8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2177BE-58D5-4E58-BEC1-CA1CA89B2A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541314-4614-40C1-A7A4-785652A20E3C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93fe9b1e-5bcf-4a08-912e-4034eab1d859"/>
    <ds:schemaRef ds:uri="0de5941f-0658-486a-bd95-c592dd15858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0683600-F072-4829-BB45-1AB09A95E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e5941f-0658-486a-bd95-c592dd158584"/>
    <ds:schemaRef ds:uri="93fe9b1e-5bcf-4a08-912e-4034eab1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482</Words>
  <Application>Microsoft Office PowerPoint</Application>
  <PresentationFormat>画面に合わせる (4:3)</PresentationFormat>
  <Paragraphs>54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Century</vt:lpstr>
      <vt:lpstr>3_Office ​​テーマ</vt:lpstr>
      <vt:lpstr>Worksheet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GEC</dc:creator>
  <cp:lastModifiedBy>Minoru Fujimoto (藤本 稔)</cp:lastModifiedBy>
  <cp:revision>258</cp:revision>
  <cp:lastPrinted>2018-08-17T07:54:12Z</cp:lastPrinted>
  <dcterms:created xsi:type="dcterms:W3CDTF">2011-07-21T03:17:13Z</dcterms:created>
  <dcterms:modified xsi:type="dcterms:W3CDTF">2023-07-20T06:10:23Z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0x010100FBF03F8C4991D74D9D65A79723DD071A</vt:lpwstr>
  </property>
</Properties>
</file>